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58" r:id="rId2"/>
    <p:sldId id="360" r:id="rId3"/>
    <p:sldId id="476" r:id="rId4"/>
    <p:sldId id="568" r:id="rId5"/>
    <p:sldId id="704" r:id="rId6"/>
    <p:sldId id="479" r:id="rId7"/>
    <p:sldId id="768" r:id="rId8"/>
    <p:sldId id="787" r:id="rId9"/>
    <p:sldId id="769" r:id="rId10"/>
    <p:sldId id="770" r:id="rId11"/>
    <p:sldId id="798" r:id="rId12"/>
    <p:sldId id="771" r:id="rId13"/>
    <p:sldId id="772" r:id="rId14"/>
    <p:sldId id="773" r:id="rId15"/>
    <p:sldId id="800" r:id="rId16"/>
    <p:sldId id="801" r:id="rId17"/>
    <p:sldId id="788" r:id="rId18"/>
    <p:sldId id="789" r:id="rId19"/>
    <p:sldId id="799" r:id="rId20"/>
    <p:sldId id="668" r:id="rId21"/>
  </p:sldIdLst>
  <p:sldSz cx="12192000" cy="6858000"/>
  <p:notesSz cx="9296400" cy="1295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41744" autoAdjust="0"/>
  </p:normalViewPr>
  <p:slideViewPr>
    <p:cSldViewPr snapToGrid="0">
      <p:cViewPr varScale="1">
        <p:scale>
          <a:sx n="30" d="100"/>
          <a:sy n="30" d="100"/>
        </p:scale>
        <p:origin x="189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649949"/>
          </a:xfrm>
          <a:prstGeom prst="rect">
            <a:avLst/>
          </a:prstGeom>
        </p:spPr>
        <p:txBody>
          <a:bodyPr vert="horz" lIns="127131" tIns="63566" rIns="127131" bIns="63566" rtlCol="0"/>
          <a:lstStyle>
            <a:lvl1pPr algn="l">
              <a:defRPr sz="1600"/>
            </a:lvl1pPr>
          </a:lstStyle>
          <a:p>
            <a:endParaRPr lang="en-US"/>
          </a:p>
        </p:txBody>
      </p:sp>
      <p:sp>
        <p:nvSpPr>
          <p:cNvPr id="3" name="Date Placeholder 2"/>
          <p:cNvSpPr>
            <a:spLocks noGrp="1"/>
          </p:cNvSpPr>
          <p:nvPr>
            <p:ph type="dt" idx="1"/>
          </p:nvPr>
        </p:nvSpPr>
        <p:spPr>
          <a:xfrm>
            <a:off x="5265809" y="0"/>
            <a:ext cx="4028440" cy="649949"/>
          </a:xfrm>
          <a:prstGeom prst="rect">
            <a:avLst/>
          </a:prstGeom>
        </p:spPr>
        <p:txBody>
          <a:bodyPr vert="horz" lIns="127131" tIns="63566" rIns="127131" bIns="63566" rtlCol="0"/>
          <a:lstStyle>
            <a:lvl1pPr algn="r">
              <a:defRPr sz="1600"/>
            </a:lvl1pPr>
          </a:lstStyle>
          <a:p>
            <a:fld id="{37940DE7-40D7-2F48-987F-473A266EB2D1}" type="datetimeFigureOut">
              <a:rPr lang="en-US" smtClean="0"/>
              <a:t>11/11/2020</a:t>
            </a:fld>
            <a:endParaRPr lang="en-US"/>
          </a:p>
        </p:txBody>
      </p:sp>
      <p:sp>
        <p:nvSpPr>
          <p:cNvPr id="4" name="Slide Image Placeholder 3"/>
          <p:cNvSpPr>
            <a:spLocks noGrp="1" noRot="1" noChangeAspect="1"/>
          </p:cNvSpPr>
          <p:nvPr>
            <p:ph type="sldImg" idx="2"/>
          </p:nvPr>
        </p:nvSpPr>
        <p:spPr>
          <a:xfrm>
            <a:off x="763588" y="1619250"/>
            <a:ext cx="7769225" cy="4370388"/>
          </a:xfrm>
          <a:prstGeom prst="rect">
            <a:avLst/>
          </a:prstGeom>
          <a:noFill/>
          <a:ln w="12700">
            <a:solidFill>
              <a:prstClr val="black"/>
            </a:solidFill>
          </a:ln>
        </p:spPr>
        <p:txBody>
          <a:bodyPr vert="horz" lIns="127131" tIns="63566" rIns="127131" bIns="63566" rtlCol="0" anchor="ctr"/>
          <a:lstStyle/>
          <a:p>
            <a:endParaRPr lang="en-US"/>
          </a:p>
        </p:txBody>
      </p:sp>
      <p:sp>
        <p:nvSpPr>
          <p:cNvPr id="5" name="Notes Placeholder 4"/>
          <p:cNvSpPr>
            <a:spLocks noGrp="1"/>
          </p:cNvSpPr>
          <p:nvPr>
            <p:ph type="body" sz="quarter" idx="3"/>
          </p:nvPr>
        </p:nvSpPr>
        <p:spPr>
          <a:xfrm>
            <a:off x="929640" y="6234112"/>
            <a:ext cx="7437120" cy="5100638"/>
          </a:xfrm>
          <a:prstGeom prst="rect">
            <a:avLst/>
          </a:prstGeom>
        </p:spPr>
        <p:txBody>
          <a:bodyPr vert="horz" lIns="127131" tIns="63566" rIns="127131" bIns="63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304053"/>
            <a:ext cx="4028440" cy="649948"/>
          </a:xfrm>
          <a:prstGeom prst="rect">
            <a:avLst/>
          </a:prstGeom>
        </p:spPr>
        <p:txBody>
          <a:bodyPr vert="horz" lIns="127131" tIns="63566" rIns="127131" bIns="63566" rtlCol="0" anchor="b"/>
          <a:lstStyle>
            <a:lvl1pPr algn="l">
              <a:defRPr sz="1600"/>
            </a:lvl1pPr>
          </a:lstStyle>
          <a:p>
            <a:endParaRPr lang="en-US"/>
          </a:p>
        </p:txBody>
      </p:sp>
      <p:sp>
        <p:nvSpPr>
          <p:cNvPr id="7" name="Slide Number Placeholder 6"/>
          <p:cNvSpPr>
            <a:spLocks noGrp="1"/>
          </p:cNvSpPr>
          <p:nvPr>
            <p:ph type="sldNum" sz="quarter" idx="5"/>
          </p:nvPr>
        </p:nvSpPr>
        <p:spPr>
          <a:xfrm>
            <a:off x="5265809" y="12304053"/>
            <a:ext cx="4028440" cy="649948"/>
          </a:xfrm>
          <a:prstGeom prst="rect">
            <a:avLst/>
          </a:prstGeom>
        </p:spPr>
        <p:txBody>
          <a:bodyPr vert="horz" lIns="127131" tIns="63566" rIns="127131" bIns="63566" rtlCol="0" anchor="b"/>
          <a:lstStyle>
            <a:lvl1pPr algn="r">
              <a:defRPr sz="16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blehub.com/interlinear/revelation/17-6.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Drunk with The blood of the saints... And witnesses </a:t>
            </a:r>
            <a:r>
              <a:rPr lang="en-US" b="0" i="0" dirty="0"/>
              <a:t>(martyrs)</a:t>
            </a:r>
            <a:r>
              <a:rPr lang="en-US" b="1" i="1" dirty="0"/>
              <a:t> of Jesus... </a:t>
            </a:r>
          </a:p>
          <a:p>
            <a:pPr marL="171450" indent="-171450">
              <a:buFont typeface="Arial" panose="020B0604020202020204" pitchFamily="34" charset="0"/>
              <a:buChar char="•"/>
            </a:pPr>
            <a:r>
              <a:rPr lang="en-US" b="0" i="0" dirty="0"/>
              <a:t>Early Christian readers would understand that whenever they were threatened with death by any temporal power—whether political, religious, or both—they were in reality facing the bloodthirsty mother prostitute whom God was about to judge and destroy once for all. (Morris, 270)</a:t>
            </a:r>
          </a:p>
          <a:p>
            <a:endParaRPr lang="en-US" b="1" i="1" dirty="0"/>
          </a:p>
          <a:p>
            <a:r>
              <a:rPr lang="en-US" b="1" i="1" dirty="0"/>
              <a:t>Wondered greatly</a:t>
            </a:r>
            <a:r>
              <a:rPr lang="en-US" b="0" i="0" dirty="0"/>
              <a:t> </a:t>
            </a:r>
            <a:r>
              <a:rPr lang="en-US" b="0" i="0" dirty="0">
                <a:sym typeface="Wingdings" panose="05000000000000000000" pitchFamily="2" charset="2"/>
              </a:rPr>
              <a:t> lit. </a:t>
            </a:r>
            <a:r>
              <a:rPr lang="en-US" b="0" i="1" dirty="0">
                <a:sym typeface="Wingdings" panose="05000000000000000000" pitchFamily="2" charset="2"/>
              </a:rPr>
              <a:t>I wondered with great wonder OR I marveled with great marvel </a:t>
            </a:r>
            <a:r>
              <a:rPr lang="en-US" b="0" i="0" dirty="0">
                <a:sym typeface="Wingdings" panose="05000000000000000000" pitchFamily="2" charset="2"/>
              </a:rPr>
              <a:t>  hard for even John to understand, but it fascinated him!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 properly, wonder at, be amazed (marvel), i.e. astonished </a:t>
            </a:r>
            <a:r>
              <a:rPr lang="en-US" sz="1200" b="0" i="1" kern="1200" dirty="0">
                <a:solidFill>
                  <a:schemeClr val="tx1"/>
                </a:solidFill>
                <a:effectLst/>
                <a:latin typeface="+mn-lt"/>
                <a:ea typeface="+mn-ea"/>
                <a:cs typeface="+mn-cs"/>
              </a:rPr>
              <a:t>out of one's senses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awestruck</a:t>
            </a:r>
            <a:r>
              <a:rPr lang="en-US" sz="1200" b="0" i="0" kern="1200" dirty="0">
                <a:solidFill>
                  <a:schemeClr val="tx1"/>
                </a:solidFill>
                <a:effectLst/>
                <a:latin typeface="+mn-lt"/>
                <a:ea typeface="+mn-ea"/>
                <a:cs typeface="+mn-cs"/>
              </a:rPr>
              <a:t>, "wondering very greatly" (Souter); to cause "wonder; . . . to </a:t>
            </a:r>
            <a:r>
              <a:rPr lang="en-US" sz="1200" b="0" i="1" kern="1200" dirty="0">
                <a:solidFill>
                  <a:schemeClr val="tx1"/>
                </a:solidFill>
                <a:effectLst/>
                <a:latin typeface="+mn-lt"/>
                <a:ea typeface="+mn-ea"/>
                <a:cs typeface="+mn-cs"/>
              </a:rPr>
              <a:t>regard</a:t>
            </a:r>
            <a:r>
              <a:rPr lang="en-US" sz="1200" b="0" i="0" kern="1200" dirty="0">
                <a:solidFill>
                  <a:schemeClr val="tx1"/>
                </a:solidFill>
                <a:effectLst/>
                <a:latin typeface="+mn-lt"/>
                <a:ea typeface="+mn-ea"/>
                <a:cs typeface="+mn-cs"/>
              </a:rPr>
              <a:t> with amazement, and with a suggestion of </a:t>
            </a:r>
            <a:r>
              <a:rPr lang="en-US" sz="1200" b="0" i="1" kern="1200" dirty="0">
                <a:solidFill>
                  <a:schemeClr val="tx1"/>
                </a:solidFill>
                <a:effectLst/>
                <a:latin typeface="+mn-lt"/>
                <a:ea typeface="+mn-ea"/>
                <a:cs typeface="+mn-cs"/>
              </a:rPr>
              <a:t>beginning to speculate</a:t>
            </a:r>
            <a:r>
              <a:rPr lang="en-US" sz="1200" b="0" i="0" kern="1200" dirty="0">
                <a:solidFill>
                  <a:schemeClr val="tx1"/>
                </a:solidFill>
                <a:effectLst/>
                <a:latin typeface="+mn-lt"/>
                <a:ea typeface="+mn-ea"/>
                <a:cs typeface="+mn-cs"/>
              </a:rPr>
              <a:t> on the matter“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Revelation 17:6</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π</a:t>
            </a:r>
            <a:r>
              <a:rPr lang="en-US" sz="1200" b="0" i="0" u="none" strike="noStrike" kern="1200" dirty="0" err="1">
                <a:solidFill>
                  <a:schemeClr val="tx1"/>
                </a:solidFill>
                <a:effectLst/>
                <a:latin typeface="+mn-lt"/>
                <a:ea typeface="+mn-ea"/>
                <a:cs typeface="+mn-cs"/>
              </a:rPr>
              <a:t>ρόσω</a:t>
            </a:r>
            <a:r>
              <a:rPr lang="en-US" sz="1200" b="0" i="0" u="none" strike="noStrike" kern="1200" dirty="0">
                <a:solidFill>
                  <a:schemeClr val="tx1"/>
                </a:solidFill>
                <a:effectLst/>
                <a:latin typeface="+mn-lt"/>
                <a:ea typeface="+mn-ea"/>
                <a:cs typeface="+mn-cs"/>
              </a:rPr>
              <a:t>πον</a:t>
            </a:r>
            <a:r>
              <a:rPr lang="en-US" sz="1200" b="0" i="0" kern="1200" dirty="0">
                <a:solidFill>
                  <a:schemeClr val="tx1"/>
                </a:solidFill>
                <a:effectLst/>
                <a:latin typeface="+mn-lt"/>
                <a:ea typeface="+mn-ea"/>
                <a:cs typeface="+mn-cs"/>
              </a:rPr>
              <a:t>, to admire, pay regard to, one's external appearance, i. e. to be influenced by partiality,</a:t>
            </a:r>
            <a:endParaRPr lang="en-US" b="1" i="1" dirty="0"/>
          </a:p>
          <a:p>
            <a:endParaRPr lang="en-US" b="1" i="1" dirty="0"/>
          </a:p>
          <a:p>
            <a:r>
              <a:rPr lang="en-US" b="1" i="1" dirty="0"/>
              <a:t>Why did you wonder? Marvel?</a:t>
            </a:r>
          </a:p>
          <a:p>
            <a:r>
              <a:rPr lang="en-US" b="1" i="0" dirty="0"/>
              <a:t>V 7 </a:t>
            </a:r>
            <a:r>
              <a:rPr lang="en-US" b="1" i="1" u="sng" dirty="0"/>
              <a:t>I will tell you</a:t>
            </a:r>
            <a:r>
              <a:rPr lang="en-US" b="1" i="0" dirty="0"/>
              <a:t>... </a:t>
            </a:r>
            <a:r>
              <a:rPr lang="en-US" b="0" i="0" dirty="0"/>
              <a:t>An explanation is coming.. But it still doesn’t answer all our questions...</a:t>
            </a: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59383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COUNTERFEIT GOD/RESURRECTION:  WAS, IS NOT, WILL COME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beast that you saw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was, and is not, and is about to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come up out of the abyss and go to destruction.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those who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dwell on the earth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whose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name has not been written in the book of life</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from the foundation of the world,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TWO TYPES OF PEOPLE: EARTH DWELLERS vs. ETERNAL BOOK OF LIFE NAMES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wonder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when they see the beast, that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he was and is not and will come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Wonder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marvel! Admire!</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9297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9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Here is the mind which has wisdom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THIS IS A CLUE!! TO UNLOCK THE MYSTERY!!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heads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mountains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which the woman sits, </a:t>
            </a: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10 and they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kings</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five have fallen, </a:t>
            </a: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is, </a:t>
            </a: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other has not yet come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914400" lvl="1"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when he comes, he must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remain a little while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914400" lvl="1"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The beast which was and is not, is himself also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 eighth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of the seven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he goes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destruction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lvl="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ten horns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which you saw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ten kings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have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not yet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received a kingdom, </a:t>
            </a: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but they receive authority as kings with the beast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one hour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LIMITED AMOUNT OF TIME!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13 These have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purpose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they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give their power and authority to the beast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SINGLE PURPOSE – TO BE USED BY THE BEAST!</a:t>
            </a:r>
          </a:p>
          <a:p>
            <a:pPr marL="457200" lvl="0" indent="-457200">
              <a:buFont typeface="Arial" panose="020B0604020202020204" pitchFamily="34" charset="0"/>
              <a:buChar cha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lvl="0" indent="0">
              <a:buFont typeface="Arial" panose="020B0604020202020204" pitchFamily="34" charset="0"/>
              <a:buNone/>
            </a:pPr>
            <a:r>
              <a:rPr lang="en-US" b="0" i="0" dirty="0"/>
              <a:t>https://www.thelastdays.info/concurrent-events/the-harlot-babylon</a:t>
            </a:r>
          </a:p>
          <a:p>
            <a:pPr marL="171450" lvl="0" indent="-171450">
              <a:buFont typeface="Arial" panose="020B0604020202020204" pitchFamily="34" charset="0"/>
              <a:buChar char="•"/>
            </a:pPr>
            <a:r>
              <a:rPr lang="en-US" b="0" i="0" dirty="0"/>
              <a:t>The woman is not just seated on the beast, but upon the seven mountains he rules over. These might be geographic—the seven continents with their heads being the kings who rule over them. On the other hand, a good case can be made that these are the seven mountains of cultural influence and those who control them. Those high places of power in every society are religion, family, education, politics, business, arts and entertainment and the media.</a:t>
            </a:r>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146776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beast has...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heads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mountains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which the woman sits,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Seven mountains = Rome was city built on seven hills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[however, the woman seems to represent the city not the beast]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Seven High Places = government, business, internet, religion, etc.</a:t>
            </a:r>
          </a:p>
          <a:p>
            <a:pPr marL="0" indent="0">
              <a:buFont typeface="Arial" panose="020B0604020202020204" pitchFamily="34" charset="0"/>
              <a:buNone/>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https://www.thelastdays.info/concurrent-events/the-harlot-babylon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woman is not just seated on the beast, but upon the seven mountains he rules over. These might be geographic—the seven continents with their heads being the kings who rule over them. On the other hand, a good case can be made that these are the seven mountains of cultural influence and those who control them. Those high places of power in every society are religion, family, education, politics, business, arts and entertainment and the media.</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10 and they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kings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world kingdoms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Roman emperors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five have fallen,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[Egypt, Assyria, Babylon, Persia, Greece]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10 before Domitian? 9 from Christ death... Tiberius, Caligula, Claudius, Nero, 3 in one year, Vespasian, Titus, Domitian</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is,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[Rome]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Domitian</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other has not yet come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[last days empire? Future world kingdom?]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Future revival of the Roman empire [several other emperors after John’s day]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914400" lvl="1"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when he comes, he must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remain a little while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[time, times and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haf</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 time?]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914400" lvl="1"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The beast which was and is not, is himself also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 eighth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of the seven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he goes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destruction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[Rev 13 the beast and false prophet set up a worldwide kingdom on behalf of the dragon]</a:t>
            </a:r>
          </a:p>
          <a:p>
            <a:pPr marL="457200" lvl="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176559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ten horns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which you saw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ten kings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have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not yet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received a kingdom,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 ten kingdom coalition of nations? European Union? Muslim nations? Revived Roman empire?]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Ten is frequently a number to describe fullness (like seven)... A full amount of kingdoms will happen or Full strength of nations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but they receive authority as kings with the beast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one hour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LIMITED AMOUNT OF TIME! Beast is truly in control anyway!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13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purpose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give their power and authority to the beast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266076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wage war against the Lamb</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Lamb will overcome them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their purpose is the beast’s purpose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to wage war against the Lamb! But they cannot win!!! The Lamb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WILL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overcome them!</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because He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Lord of lords and King of kings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[Handel’s Messiah: The Hallelujah Chorus ends with King of Kings and Lord of Lords. Hallelujah.]</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those who are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with Him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called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expresses purpose?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chosen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emphasizes relationship?</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faithful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expresses obedience?</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25660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Waters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peoples, multitudes, nations, languages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they all “support” the harlot  mankind will unite into a common purpose of evil!!</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V 16-17 the kings will turn on the prostitute and destroy her [religious fanaticism??? Terroristic holy war???]</a:t>
            </a:r>
          </a:p>
          <a:p>
            <a:pPr marL="457200" indent="-457200">
              <a:buFont typeface="Arial" panose="020B0604020202020204" pitchFamily="34" charset="0"/>
              <a:buChar char="•"/>
            </a:pP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Caird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“The ravaging of the whore by the monster and its horns is John’s most vivid symbol for the self-destroying power of evil.” (Morris, 275)</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 KEY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VERSE!!!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17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God has put it in their hearts to execute His purpose by having a common purpose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and by giving their kingdom to the beast, until the words of God will be fulfilled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en-US" b="1" i="1" dirty="0"/>
              <a:t>V 18 </a:t>
            </a:r>
            <a:r>
              <a:rPr lang="en-US" b="1" i="1" dirty="0">
                <a:sym typeface="Wingdings" panose="05000000000000000000" pitchFamily="2" charset="2"/>
              </a:rPr>
              <a:t> woman = the great city  </a:t>
            </a:r>
          </a:p>
          <a:p>
            <a:pPr marL="171450" indent="-171450">
              <a:buFont typeface="Arial" panose="020B0604020202020204" pitchFamily="34" charset="0"/>
              <a:buChar char="•"/>
            </a:pPr>
            <a:r>
              <a:rPr lang="en-US" b="0" i="0" dirty="0">
                <a:sym typeface="Wingdings" panose="05000000000000000000" pitchFamily="2" charset="2"/>
              </a:rPr>
              <a:t>the “archetype of every evil system opposed to God in history. Here kingdom holds sway over the powers of the earth.” (Morris, 275)</a:t>
            </a:r>
          </a:p>
          <a:p>
            <a:pPr marL="171450" indent="-171450">
              <a:buFont typeface="Arial" panose="020B0604020202020204" pitchFamily="34" charset="0"/>
              <a:buChar char="•"/>
            </a:pPr>
            <a:r>
              <a:rPr lang="en-US" b="0" i="0" dirty="0">
                <a:sym typeface="Wingdings" panose="05000000000000000000" pitchFamily="2" charset="2"/>
              </a:rPr>
              <a:t>Occult religious system and influence of the </a:t>
            </a:r>
            <a:r>
              <a:rPr lang="en-US" b="0" i="0" dirty="0" err="1">
                <a:sym typeface="Wingdings" panose="05000000000000000000" pitchFamily="2" charset="2"/>
              </a:rPr>
              <a:t>AntiChrist</a:t>
            </a:r>
            <a:r>
              <a:rPr lang="en-US" b="0" i="0" dirty="0">
                <a:sym typeface="Wingdings" panose="05000000000000000000" pitchFamily="2" charset="2"/>
              </a:rPr>
              <a:t> </a:t>
            </a:r>
            <a:r>
              <a:rPr lang="en-US" b="0" i="0" dirty="0" err="1">
                <a:sym typeface="Wingdings" panose="05000000000000000000" pitchFamily="2" charset="2"/>
              </a:rPr>
              <a:t>kingom</a:t>
            </a:r>
            <a:endParaRPr lang="en-US" b="0" i="0" dirty="0">
              <a:sym typeface="Wingdings" panose="05000000000000000000" pitchFamily="2" charset="2"/>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182069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i="0" dirty="0">
                <a:solidFill>
                  <a:prstClr val="white"/>
                </a:solidFill>
                <a:latin typeface="Trebuchet MS" panose="020B0603020202020204"/>
              </a:rPr>
              <a:t>Chapters 17 and 18 tell of the end of Babylon </a:t>
            </a:r>
            <a:r>
              <a:rPr lang="en-US" sz="4400" b="1" i="0" dirty="0">
                <a:solidFill>
                  <a:prstClr val="white"/>
                </a:solidFill>
                <a:latin typeface="Trebuchet MS" panose="020B0603020202020204"/>
                <a:sym typeface="Wingdings" panose="05000000000000000000" pitchFamily="2" charset="2"/>
              </a:rPr>
              <a:t></a:t>
            </a:r>
            <a:r>
              <a:rPr lang="en-US" sz="4400" b="1" i="0" dirty="0">
                <a:solidFill>
                  <a:prstClr val="white"/>
                </a:solidFill>
                <a:latin typeface="Trebuchet MS" panose="020B0603020202020204"/>
              </a:rPr>
              <a:t> the center of world influence</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8443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i="1" dirty="0">
                <a:solidFill>
                  <a:prstClr val="white"/>
                </a:solidFill>
                <a:latin typeface="Trebuchet MS" panose="020B0603020202020204"/>
              </a:rPr>
              <a:t>One of the seven angels = </a:t>
            </a:r>
            <a:r>
              <a:rPr lang="en-US" sz="4400" i="0" dirty="0">
                <a:solidFill>
                  <a:prstClr val="white"/>
                </a:solidFill>
                <a:latin typeface="Trebuchet MS" panose="020B0603020202020204"/>
              </a:rPr>
              <a:t>this is a further explanation of something from the seventh bowl judgment: </a:t>
            </a:r>
          </a:p>
          <a:p>
            <a:pPr marL="571500" indent="-571500">
              <a:buFont typeface="Arial" panose="020B0604020202020204" pitchFamily="34" charset="0"/>
              <a:buChar char="•"/>
            </a:pPr>
            <a:r>
              <a:rPr lang="en-US" sz="4400" b="1" i="0" dirty="0">
                <a:solidFill>
                  <a:prstClr val="white"/>
                </a:solidFill>
                <a:latin typeface="Trebuchet MS" panose="020B0603020202020204"/>
              </a:rPr>
              <a:t>See Rev 16:19 </a:t>
            </a:r>
            <a:r>
              <a:rPr lang="en-US" sz="4400" i="1" dirty="0">
                <a:solidFill>
                  <a:prstClr val="white"/>
                </a:solidFill>
                <a:latin typeface="Trebuchet MS" panose="020B0603020202020204"/>
              </a:rPr>
              <a:t>The great city was split into three parts, and the cities of the nations fell. Babylon the great was remembered in the sight of God, to give her the cup of the wine of His fierce wrath.</a:t>
            </a:r>
          </a:p>
          <a:p>
            <a:endParaRPr lang="en-US" sz="4400" i="1" dirty="0">
              <a:solidFill>
                <a:prstClr val="white"/>
              </a:solidFill>
              <a:latin typeface="Trebuchet MS" panose="020B0603020202020204"/>
            </a:endParaRPr>
          </a:p>
          <a:p>
            <a:r>
              <a:rPr lang="en-US" sz="4400" i="1" dirty="0">
                <a:solidFill>
                  <a:prstClr val="white"/>
                </a:solidFill>
                <a:latin typeface="Trebuchet MS" panose="020B0603020202020204"/>
              </a:rPr>
              <a:t>“Come here, I will show you </a:t>
            </a:r>
            <a:r>
              <a:rPr lang="en-US" sz="4400" b="1" i="1" u="sng" dirty="0">
                <a:solidFill>
                  <a:prstClr val="white"/>
                </a:solidFill>
                <a:latin typeface="Trebuchet MS" panose="020B0603020202020204"/>
              </a:rPr>
              <a:t>the judgment of the great harlot</a:t>
            </a:r>
            <a:r>
              <a:rPr lang="en-US" sz="4400" i="1" dirty="0">
                <a:solidFill>
                  <a:prstClr val="white"/>
                </a:solidFill>
                <a:latin typeface="Trebuchet MS" panose="020B0603020202020204"/>
              </a:rPr>
              <a:t> who </a:t>
            </a:r>
            <a:r>
              <a:rPr lang="en-US" sz="4400" i="1" dirty="0">
                <a:solidFill>
                  <a:prstClr val="white"/>
                </a:solidFill>
                <a:latin typeface="Trebuchet MS" panose="020B0603020202020204"/>
                <a:sym typeface="Wingdings" panose="05000000000000000000" pitchFamily="2" charset="2"/>
              </a:rPr>
              <a:t> </a:t>
            </a:r>
            <a:r>
              <a:rPr lang="en-US" sz="4400" i="0" dirty="0">
                <a:solidFill>
                  <a:prstClr val="white"/>
                </a:solidFill>
                <a:latin typeface="Trebuchet MS" panose="020B0603020202020204"/>
                <a:sym typeface="Wingdings" panose="05000000000000000000" pitchFamily="2" charset="2"/>
              </a:rPr>
              <a:t> a harlot cheats on her lover, but also causes others to cheat on theirs</a:t>
            </a:r>
          </a:p>
          <a:p>
            <a:pPr marL="571500" indent="-571500">
              <a:buFont typeface="Arial" panose="020B0604020202020204" pitchFamily="34" charset="0"/>
              <a:buChar char="•"/>
            </a:pPr>
            <a:r>
              <a:rPr lang="en-US" sz="4400" i="0" dirty="0">
                <a:solidFill>
                  <a:prstClr val="white"/>
                </a:solidFill>
                <a:latin typeface="Trebuchet MS" panose="020B0603020202020204"/>
                <a:sym typeface="Wingdings" panose="05000000000000000000" pitchFamily="2" charset="2"/>
              </a:rPr>
              <a:t>In this case, she led to the corruption of the world and its governments!!!</a:t>
            </a:r>
          </a:p>
          <a:p>
            <a:pPr marL="571500" indent="-571500">
              <a:buFont typeface="Arial" panose="020B0604020202020204" pitchFamily="34" charset="0"/>
              <a:buChar char="•"/>
            </a:pPr>
            <a:r>
              <a:rPr lang="en-US" sz="4400" i="0" dirty="0">
                <a:solidFill>
                  <a:prstClr val="white"/>
                </a:solidFill>
                <a:latin typeface="Trebuchet MS" panose="020B0603020202020204"/>
                <a:sym typeface="Wingdings" panose="05000000000000000000" pitchFamily="2" charset="2"/>
              </a:rPr>
              <a:t>Archetype of wicked kingdoms such as Sodom, Egypt, Babylon, </a:t>
            </a:r>
            <a:r>
              <a:rPr lang="en-US" sz="4400" i="0" dirty="0" err="1">
                <a:solidFill>
                  <a:prstClr val="white"/>
                </a:solidFill>
                <a:latin typeface="Trebuchet MS" panose="020B0603020202020204"/>
                <a:sym typeface="Wingdings" panose="05000000000000000000" pitchFamily="2" charset="2"/>
              </a:rPr>
              <a:t>Tyre</a:t>
            </a:r>
            <a:r>
              <a:rPr lang="en-US" sz="4400" i="0" dirty="0">
                <a:solidFill>
                  <a:prstClr val="white"/>
                </a:solidFill>
                <a:latin typeface="Trebuchet MS" panose="020B0603020202020204"/>
                <a:sym typeface="Wingdings" panose="05000000000000000000" pitchFamily="2" charset="2"/>
              </a:rPr>
              <a:t>, Nineveh, and Rome. (Morris)</a:t>
            </a:r>
          </a:p>
          <a:p>
            <a:pPr marL="571500" indent="-571500">
              <a:buFont typeface="Arial" panose="020B0604020202020204" pitchFamily="34" charset="0"/>
              <a:buChar char="•"/>
            </a:pPr>
            <a:r>
              <a:rPr lang="en-US" sz="4400" i="0" dirty="0">
                <a:solidFill>
                  <a:prstClr val="white"/>
                </a:solidFill>
                <a:latin typeface="Trebuchet MS" panose="020B0603020202020204"/>
                <a:sym typeface="Wingdings" panose="05000000000000000000" pitchFamily="2" charset="2"/>
              </a:rPr>
              <a:t>Jerusalem described as a harlot in Ezekiel 16 and 23;  Babylon as a harlot in Jeremiah 51</a:t>
            </a:r>
          </a:p>
          <a:p>
            <a:pPr marL="0" indent="0">
              <a:buFont typeface="Arial" panose="020B0604020202020204" pitchFamily="34" charset="0"/>
              <a:buNone/>
            </a:pPr>
            <a:endParaRPr lang="en-US" sz="4400" i="1" dirty="0">
              <a:solidFill>
                <a:prstClr val="white"/>
              </a:solidFill>
              <a:latin typeface="Trebuchet MS" panose="020B0603020202020204"/>
            </a:endParaRPr>
          </a:p>
          <a:p>
            <a:pPr marL="623804" indent="-623804">
              <a:buFont typeface="Arial" panose="020B0604020202020204" pitchFamily="34" charset="0"/>
              <a:buChar char="•"/>
            </a:pPr>
            <a:r>
              <a:rPr lang="en-US" sz="4400" b="1" i="1" dirty="0">
                <a:solidFill>
                  <a:prstClr val="white"/>
                </a:solidFill>
                <a:latin typeface="Trebuchet MS" panose="020B0603020202020204"/>
              </a:rPr>
              <a:t>sits on many waters</a:t>
            </a:r>
            <a:r>
              <a:rPr lang="en-US" sz="4400" i="1" dirty="0">
                <a:solidFill>
                  <a:prstClr val="white"/>
                </a:solidFill>
                <a:latin typeface="Trebuchet MS" panose="020B0603020202020204"/>
              </a:rPr>
              <a:t>, = vs 15 the waters are peoples and multitudes and nations and tongues</a:t>
            </a:r>
          </a:p>
          <a:p>
            <a:pPr marL="623804" indent="-623804">
              <a:buFont typeface="Arial" panose="020B0604020202020204" pitchFamily="34" charset="0"/>
              <a:buChar char="•"/>
            </a:pPr>
            <a:r>
              <a:rPr lang="en-US" sz="4400" i="0" dirty="0">
                <a:solidFill>
                  <a:prstClr val="white"/>
                </a:solidFill>
                <a:latin typeface="Trebuchet MS" panose="020B0603020202020204"/>
              </a:rPr>
              <a:t>also described as sitting on the beast (v 3)</a:t>
            </a:r>
          </a:p>
          <a:p>
            <a:pPr marL="623804" indent="-623804">
              <a:buFont typeface="Arial" panose="020B0604020202020204" pitchFamily="34" charset="0"/>
              <a:buChar char="•"/>
            </a:pPr>
            <a:r>
              <a:rPr lang="en-US" sz="4400" i="1" dirty="0">
                <a:solidFill>
                  <a:prstClr val="white"/>
                </a:solidFill>
                <a:latin typeface="Trebuchet MS" panose="020B0603020202020204"/>
              </a:rPr>
              <a:t>with whom the kings of the earth committed </a:t>
            </a:r>
            <a:r>
              <a:rPr lang="en-US" sz="4400" b="1" i="1" u="sng" dirty="0">
                <a:solidFill>
                  <a:prstClr val="white"/>
                </a:solidFill>
                <a:latin typeface="Trebuchet MS" panose="020B0603020202020204"/>
              </a:rPr>
              <a:t>acts of immorality</a:t>
            </a:r>
            <a:r>
              <a:rPr lang="en-US" sz="4400" i="1" dirty="0">
                <a:solidFill>
                  <a:prstClr val="white"/>
                </a:solidFill>
                <a:latin typeface="Trebuchet MS" panose="020B0603020202020204"/>
              </a:rPr>
              <a:t>, </a:t>
            </a:r>
          </a:p>
          <a:p>
            <a:pPr marL="623804" indent="-623804">
              <a:buFont typeface="Arial" panose="020B0604020202020204" pitchFamily="34" charset="0"/>
              <a:buChar char="•"/>
            </a:pPr>
            <a:r>
              <a:rPr lang="en-US" sz="4400" i="1" dirty="0">
                <a:solidFill>
                  <a:prstClr val="white"/>
                </a:solidFill>
                <a:latin typeface="Trebuchet MS" panose="020B0603020202020204"/>
              </a:rPr>
              <a:t>those who dwell on the earth were made drunk with the wine of her immorality.”</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323493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Carried away in the Spirit into a wilderness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Thought of a place away from the Lord... Dry and arid... SS lessons in Numbers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 place of disobedience and lack of faith?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Rev 12:6, 14...  the woman who gave birth to a son fled into the wilderness to be nourished and protected by God for 1,260 days.??</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Has the church become the Harlot of Babylon???</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scarlet beast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full of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blasphemous names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having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heads and ten horns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same beast as in Revelation 13 and dragon in Revelation 12</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Opposite of Jesus who rides a white horse and comes dressed in white with those who are faithful and true (Rev 19:8-14)</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Blasphemous names  another sign for us to know when the end times are drawing near... Blaspheming God!!!</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r>
              <a:rPr lang="en-US" b="1" i="1" dirty="0"/>
              <a:t>Beautifully adorned but cup was filled with abominations and unclean things!!!  </a:t>
            </a:r>
            <a:r>
              <a:rPr lang="en-US" b="1" i="1" dirty="0">
                <a:sym typeface="Wingdings" panose="05000000000000000000" pitchFamily="2" charset="2"/>
              </a:rPr>
              <a:t>   </a:t>
            </a:r>
            <a:r>
              <a:rPr lang="en-US" b="0" i="0" dirty="0">
                <a:sym typeface="Wingdings" panose="05000000000000000000" pitchFamily="2" charset="2"/>
              </a:rPr>
              <a:t>picture...</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61534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https://www.thelastdays.info/concurrent-events/the-harlot-Babylon</a:t>
            </a:r>
          </a:p>
          <a:p>
            <a:endParaRPr lang="en-US" dirty="0"/>
          </a:p>
          <a:p>
            <a:r>
              <a:rPr lang="en-US" dirty="0"/>
              <a:t>Rev Steve Evans</a:t>
            </a:r>
          </a:p>
          <a:p>
            <a:r>
              <a:rPr lang="en-US" dirty="0"/>
              <a:t>The woman John sees is a person of unparalleled depravity. If the beast she straddles stands for fierce, merciless brutality </a:t>
            </a:r>
            <a:r>
              <a:rPr lang="en-US" b="1" dirty="0"/>
              <a:t>hell-bent on world conquest</a:t>
            </a:r>
            <a:r>
              <a:rPr lang="en-US" dirty="0"/>
              <a:t>, this </a:t>
            </a:r>
            <a:r>
              <a:rPr lang="en-US" b="1" dirty="0"/>
              <a:t>“great prostitute” represents fun-loving humanity going along for the ride</a:t>
            </a:r>
            <a:r>
              <a:rPr lang="en-US" dirty="0"/>
              <a:t>. Where the beast is intense, humorless and driven by his dark purpose, the woman seems to recklessly live by the motto, “eat, drink and be merry for tomorrow we die.” Make no mistake, at heart she is just like the beast. A born deceiver, she paints herself fantastically as the playful image of a godless lifestyle. Her charms are alluring, but they’re all a mirage—like a harlot’s makeup or the thrill of intoxication. The ugly truth of her devotion to the beast and his ways is revealed by what makes her drunk: </a:t>
            </a:r>
            <a:r>
              <a:rPr lang="en-US" b="1" dirty="0"/>
              <a:t>the blood of the saints (v 6). </a:t>
            </a:r>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17616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2274838"/>
            <a:ext cx="11334205"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3 And he carried me away in the Spirit into a wilderness; and I saw a woman sitting on a </a:t>
            </a:r>
            <a:r>
              <a:rPr lang="en-US" sz="3200" b="1" i="1" u="sng" dirty="0">
                <a:solidFill>
                  <a:prstClr val="white"/>
                </a:solidFill>
              </a:rPr>
              <a:t>scarlet beast</a:t>
            </a:r>
            <a:r>
              <a:rPr lang="en-US" sz="3200" i="1" dirty="0">
                <a:solidFill>
                  <a:prstClr val="white"/>
                </a:solidFill>
              </a:rPr>
              <a:t>, full of blasphemous names, having </a:t>
            </a:r>
            <a:r>
              <a:rPr lang="en-US" sz="3200" b="1" i="1" u="sng" dirty="0">
                <a:solidFill>
                  <a:prstClr val="white"/>
                </a:solidFill>
              </a:rPr>
              <a:t>seven heads and ten horns</a:t>
            </a:r>
            <a:r>
              <a:rPr lang="en-US" sz="3200" i="1" dirty="0">
                <a:solidFill>
                  <a:prstClr val="white"/>
                </a:solidFill>
              </a:rPr>
              <a:t>. 4 The woman was clothed in purple and scarlet, and adorned with gold and precious stones and pearls, having in her hand a </a:t>
            </a:r>
            <a:r>
              <a:rPr lang="en-US" sz="3200" b="1" i="1" u="sng" dirty="0">
                <a:solidFill>
                  <a:prstClr val="white"/>
                </a:solidFill>
              </a:rPr>
              <a:t>gold cup full of abominations and of the unclean things of her immorality</a:t>
            </a:r>
            <a:r>
              <a:rPr lang="en-US" sz="3200" i="1" dirty="0">
                <a:solidFill>
                  <a:prstClr val="white"/>
                </a:solidFill>
              </a:rPr>
              <a:t>, 5 and on her </a:t>
            </a:r>
            <a:r>
              <a:rPr lang="en-US" sz="3200" b="1" i="1" u="sng" dirty="0">
                <a:solidFill>
                  <a:prstClr val="white"/>
                </a:solidFill>
              </a:rPr>
              <a:t>forehead</a:t>
            </a:r>
            <a:r>
              <a:rPr lang="en-US" sz="3200" i="1" dirty="0">
                <a:solidFill>
                  <a:prstClr val="white"/>
                </a:solidFill>
              </a:rPr>
              <a:t> a name was written, a mystery, “BABYLON THE GREAT, THE MOTHER OF HARLOTS AND OF THE ABOMINATIONS OF THE EARTH.”</a:t>
            </a:r>
            <a:endParaRPr lang="en-US" sz="3200" b="1" i="1" dirty="0">
              <a:solidFill>
                <a:prstClr val="white"/>
              </a:solidFill>
            </a:endParaRPr>
          </a:p>
        </p:txBody>
      </p:sp>
    </p:spTree>
    <p:extLst>
      <p:ext uri="{BB962C8B-B14F-4D97-AF65-F5344CB8AC3E}">
        <p14:creationId xmlns:p14="http://schemas.microsoft.com/office/powerpoint/2010/main" val="33900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7F9B7-5399-4A42-A245-43C3C9980293}"/>
              </a:ext>
            </a:extLst>
          </p:cNvPr>
          <p:cNvPicPr>
            <a:picLocks noChangeAspect="1"/>
          </p:cNvPicPr>
          <p:nvPr/>
        </p:nvPicPr>
        <p:blipFill>
          <a:blip r:embed="rId3"/>
          <a:stretch>
            <a:fillRect/>
          </a:stretch>
        </p:blipFill>
        <p:spPr>
          <a:xfrm>
            <a:off x="0" y="-45720"/>
            <a:ext cx="12192000" cy="6949440"/>
          </a:xfrm>
          <a:prstGeom prst="rect">
            <a:avLst/>
          </a:prstGeom>
        </p:spPr>
      </p:pic>
    </p:spTree>
    <p:extLst>
      <p:ext uri="{BB962C8B-B14F-4D97-AF65-F5344CB8AC3E}">
        <p14:creationId xmlns:p14="http://schemas.microsoft.com/office/powerpoint/2010/main" val="41847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2274838"/>
            <a:ext cx="11334205"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6 And I saw the woman </a:t>
            </a:r>
            <a:r>
              <a:rPr lang="en-US" sz="3200" b="1" i="1" u="sng" dirty="0">
                <a:solidFill>
                  <a:prstClr val="white"/>
                </a:solidFill>
              </a:rPr>
              <a:t>drunk with the blood of the saints</a:t>
            </a:r>
            <a:r>
              <a:rPr lang="en-US" sz="3200" i="1" dirty="0">
                <a:solidFill>
                  <a:prstClr val="white"/>
                </a:solidFill>
              </a:rPr>
              <a:t>, and with </a:t>
            </a:r>
            <a:r>
              <a:rPr lang="en-US" sz="3200" b="1" i="1" u="sng" dirty="0">
                <a:solidFill>
                  <a:prstClr val="white"/>
                </a:solidFill>
              </a:rPr>
              <a:t>the blood of the witnesses of Jesus</a:t>
            </a:r>
            <a:r>
              <a:rPr lang="en-US" sz="3200" i="1" dirty="0">
                <a:solidFill>
                  <a:prstClr val="white"/>
                </a:solidFill>
              </a:rPr>
              <a:t>. When I saw her, I wondered greatly. 7 And the angel said to me, “Why do you wonder? I will tell you </a:t>
            </a:r>
            <a:r>
              <a:rPr lang="en-US" sz="3200" b="1" i="1" u="sng" dirty="0">
                <a:solidFill>
                  <a:prstClr val="white"/>
                </a:solidFill>
              </a:rPr>
              <a:t>the mystery of the woman and of the beast that carries her</a:t>
            </a:r>
            <a:r>
              <a:rPr lang="en-US" sz="3200" i="1" dirty="0">
                <a:solidFill>
                  <a:prstClr val="white"/>
                </a:solidFill>
              </a:rPr>
              <a:t>, which has the </a:t>
            </a:r>
            <a:r>
              <a:rPr lang="en-US" sz="3200" b="1" i="1" u="sng" dirty="0">
                <a:solidFill>
                  <a:prstClr val="white"/>
                </a:solidFill>
              </a:rPr>
              <a:t>seven heads</a:t>
            </a:r>
            <a:r>
              <a:rPr lang="en-US" sz="3200" i="1" dirty="0">
                <a:solidFill>
                  <a:prstClr val="white"/>
                </a:solidFill>
              </a:rPr>
              <a:t> and the </a:t>
            </a:r>
            <a:r>
              <a:rPr lang="en-US" sz="3200" b="1" i="1" u="sng" dirty="0">
                <a:solidFill>
                  <a:prstClr val="white"/>
                </a:solidFill>
              </a:rPr>
              <a:t>ten horns</a:t>
            </a:r>
            <a:r>
              <a:rPr lang="en-US" sz="3200" i="1" dirty="0">
                <a:solidFill>
                  <a:prstClr val="white"/>
                </a:solidFill>
              </a:rPr>
              <a:t>.</a:t>
            </a:r>
          </a:p>
        </p:txBody>
      </p:sp>
    </p:spTree>
    <p:extLst>
      <p:ext uri="{BB962C8B-B14F-4D97-AF65-F5344CB8AC3E}">
        <p14:creationId xmlns:p14="http://schemas.microsoft.com/office/powerpoint/2010/main" val="142915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2274838"/>
            <a:ext cx="11334205"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8 “The beast that you saw </a:t>
            </a:r>
            <a:r>
              <a:rPr lang="en-US" sz="3200" b="1" i="1" u="sng" dirty="0">
                <a:solidFill>
                  <a:prstClr val="white"/>
                </a:solidFill>
              </a:rPr>
              <a:t>was, and is not, and is about to </a:t>
            </a:r>
            <a:r>
              <a:rPr lang="en-US" sz="3200" i="1" dirty="0">
                <a:solidFill>
                  <a:prstClr val="white"/>
                </a:solidFill>
              </a:rPr>
              <a:t>come up out of the abyss and go to destruction. And those who </a:t>
            </a:r>
            <a:r>
              <a:rPr lang="en-US" sz="3200" b="1" i="1" u="sng" dirty="0">
                <a:solidFill>
                  <a:prstClr val="white"/>
                </a:solidFill>
              </a:rPr>
              <a:t>dwell on the earth</a:t>
            </a:r>
            <a:r>
              <a:rPr lang="en-US" sz="3200" i="1" dirty="0">
                <a:solidFill>
                  <a:prstClr val="white"/>
                </a:solidFill>
              </a:rPr>
              <a:t>, whose </a:t>
            </a:r>
            <a:r>
              <a:rPr lang="en-US" sz="3200" b="1" i="1" u="sng" dirty="0">
                <a:solidFill>
                  <a:prstClr val="white"/>
                </a:solidFill>
              </a:rPr>
              <a:t>name has not been written in the book of life</a:t>
            </a:r>
            <a:r>
              <a:rPr lang="en-US" sz="3200" b="1" i="1" dirty="0">
                <a:solidFill>
                  <a:prstClr val="white"/>
                </a:solidFill>
              </a:rPr>
              <a:t> </a:t>
            </a:r>
            <a:r>
              <a:rPr lang="en-US" sz="3200" i="1" dirty="0">
                <a:solidFill>
                  <a:prstClr val="white"/>
                </a:solidFill>
              </a:rPr>
              <a:t>from the foundation of the world, will </a:t>
            </a:r>
            <a:r>
              <a:rPr lang="en-US" sz="3200" b="1" i="1" u="sng" dirty="0">
                <a:solidFill>
                  <a:prstClr val="white"/>
                </a:solidFill>
              </a:rPr>
              <a:t>wonder</a:t>
            </a:r>
            <a:r>
              <a:rPr lang="en-US" sz="3200" i="1" dirty="0">
                <a:solidFill>
                  <a:prstClr val="white"/>
                </a:solidFill>
              </a:rPr>
              <a:t> when they see the beast, that </a:t>
            </a:r>
            <a:r>
              <a:rPr lang="en-US" sz="3200" b="1" i="1" u="sng" dirty="0">
                <a:solidFill>
                  <a:prstClr val="white"/>
                </a:solidFill>
              </a:rPr>
              <a:t>he was and is not and will come</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12491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524315"/>
          </a:xfrm>
          <a:prstGeom prst="rect">
            <a:avLst/>
          </a:prstGeom>
        </p:spPr>
        <p:txBody>
          <a:bodyPr wrap="square">
            <a:spAutoFit/>
          </a:bodyPr>
          <a:lstStyle/>
          <a:p>
            <a:pPr lvl="0">
              <a:lnSpc>
                <a:spcPct val="90000"/>
              </a:lnSpc>
              <a:spcBef>
                <a:spcPts val="1000"/>
              </a:spcBef>
              <a:defRPr/>
            </a:pPr>
            <a:r>
              <a:rPr lang="en-US" sz="3200" i="1" dirty="0">
                <a:solidFill>
                  <a:prstClr val="white"/>
                </a:solidFill>
              </a:rPr>
              <a:t>9 </a:t>
            </a:r>
            <a:r>
              <a:rPr lang="en-US" sz="3200" b="1" i="1" u="sng" dirty="0">
                <a:solidFill>
                  <a:prstClr val="white"/>
                </a:solidFill>
              </a:rPr>
              <a:t>Here is the mind which has wisdom</a:t>
            </a:r>
            <a:r>
              <a:rPr lang="en-US" sz="3200" i="1" dirty="0">
                <a:solidFill>
                  <a:prstClr val="white"/>
                </a:solidFill>
              </a:rPr>
              <a:t>. The </a:t>
            </a:r>
            <a:r>
              <a:rPr lang="en-US" sz="3200" b="1" i="1" u="sng" dirty="0">
                <a:solidFill>
                  <a:prstClr val="white"/>
                </a:solidFill>
              </a:rPr>
              <a:t>seven heads</a:t>
            </a:r>
            <a:r>
              <a:rPr lang="en-US" sz="3200" i="1" dirty="0">
                <a:solidFill>
                  <a:prstClr val="white"/>
                </a:solidFill>
              </a:rPr>
              <a:t> are </a:t>
            </a:r>
            <a:r>
              <a:rPr lang="en-US" sz="3200" b="1" i="1" u="sng" dirty="0">
                <a:solidFill>
                  <a:prstClr val="white"/>
                </a:solidFill>
              </a:rPr>
              <a:t>seven mountains</a:t>
            </a:r>
            <a:r>
              <a:rPr lang="en-US" sz="3200" i="1" dirty="0">
                <a:solidFill>
                  <a:prstClr val="white"/>
                </a:solidFill>
              </a:rPr>
              <a:t> on which the woman sits, 10 and they are </a:t>
            </a:r>
            <a:r>
              <a:rPr lang="en-US" sz="3200" b="1" i="1" u="sng" dirty="0">
                <a:solidFill>
                  <a:prstClr val="white"/>
                </a:solidFill>
              </a:rPr>
              <a:t>seven kings</a:t>
            </a:r>
            <a:r>
              <a:rPr lang="en-US" sz="3200" i="1" dirty="0">
                <a:solidFill>
                  <a:prstClr val="white"/>
                </a:solidFill>
              </a:rPr>
              <a:t>; </a:t>
            </a:r>
            <a:r>
              <a:rPr lang="en-US" sz="3200" b="1" i="1" u="sng" dirty="0">
                <a:solidFill>
                  <a:prstClr val="white"/>
                </a:solidFill>
              </a:rPr>
              <a:t>five have fallen, one is, the other has not yet come</a:t>
            </a:r>
            <a:r>
              <a:rPr lang="en-US" sz="3200" i="1" dirty="0">
                <a:solidFill>
                  <a:prstClr val="white"/>
                </a:solidFill>
              </a:rPr>
              <a:t>; and when he comes, he must </a:t>
            </a:r>
            <a:r>
              <a:rPr lang="en-US" sz="3200" b="1" i="1" u="sng" dirty="0">
                <a:solidFill>
                  <a:prstClr val="white"/>
                </a:solidFill>
              </a:rPr>
              <a:t>remain a little while</a:t>
            </a:r>
            <a:r>
              <a:rPr lang="en-US" sz="3200" i="1" dirty="0">
                <a:solidFill>
                  <a:prstClr val="white"/>
                </a:solidFill>
              </a:rPr>
              <a:t>. 11 The beast which was and is not, is himself also </a:t>
            </a:r>
            <a:r>
              <a:rPr lang="en-US" sz="3200" b="1" i="1" u="sng" dirty="0">
                <a:solidFill>
                  <a:prstClr val="white"/>
                </a:solidFill>
              </a:rPr>
              <a:t>an eighth</a:t>
            </a:r>
            <a:r>
              <a:rPr lang="en-US" sz="3200" i="1" dirty="0">
                <a:solidFill>
                  <a:prstClr val="white"/>
                </a:solidFill>
              </a:rPr>
              <a:t> and is </a:t>
            </a:r>
            <a:r>
              <a:rPr lang="en-US" sz="3200" b="1" i="1" u="sng" dirty="0">
                <a:solidFill>
                  <a:prstClr val="white"/>
                </a:solidFill>
              </a:rPr>
              <a:t>one of the seven</a:t>
            </a:r>
            <a:r>
              <a:rPr lang="en-US" sz="3200" i="1" dirty="0">
                <a:solidFill>
                  <a:prstClr val="white"/>
                </a:solidFill>
              </a:rPr>
              <a:t>, and he goes to </a:t>
            </a:r>
            <a:r>
              <a:rPr lang="en-US" sz="3200" b="1" i="1" u="sng" dirty="0">
                <a:solidFill>
                  <a:prstClr val="white"/>
                </a:solidFill>
              </a:rPr>
              <a:t>destruction</a:t>
            </a:r>
            <a:r>
              <a:rPr lang="en-US" sz="3200" i="1" dirty="0">
                <a:solidFill>
                  <a:prstClr val="white"/>
                </a:solidFill>
              </a:rPr>
              <a:t>. 12 The </a:t>
            </a:r>
            <a:r>
              <a:rPr lang="en-US" sz="3200" b="1" i="1" u="sng" dirty="0">
                <a:solidFill>
                  <a:prstClr val="white"/>
                </a:solidFill>
              </a:rPr>
              <a:t>ten horns</a:t>
            </a:r>
            <a:r>
              <a:rPr lang="en-US" sz="3200" i="1" dirty="0">
                <a:solidFill>
                  <a:prstClr val="white"/>
                </a:solidFill>
              </a:rPr>
              <a:t> which you saw are </a:t>
            </a:r>
            <a:r>
              <a:rPr lang="en-US" sz="3200" b="1" i="1" u="sng" dirty="0">
                <a:solidFill>
                  <a:prstClr val="white"/>
                </a:solidFill>
              </a:rPr>
              <a:t>ten kings</a:t>
            </a:r>
            <a:r>
              <a:rPr lang="en-US" sz="3200" i="1" dirty="0">
                <a:solidFill>
                  <a:prstClr val="white"/>
                </a:solidFill>
              </a:rPr>
              <a:t> who have </a:t>
            </a:r>
            <a:r>
              <a:rPr lang="en-US" sz="3200" b="1" i="1" u="sng" dirty="0">
                <a:solidFill>
                  <a:prstClr val="white"/>
                </a:solidFill>
              </a:rPr>
              <a:t>not yet</a:t>
            </a:r>
            <a:r>
              <a:rPr lang="en-US" sz="3200" i="1" dirty="0">
                <a:solidFill>
                  <a:prstClr val="white"/>
                </a:solidFill>
              </a:rPr>
              <a:t> received a kingdom, but they receive authority as kings with the beast </a:t>
            </a:r>
            <a:r>
              <a:rPr lang="en-US" sz="3200" b="1" i="1" u="sng" dirty="0">
                <a:solidFill>
                  <a:prstClr val="white"/>
                </a:solidFill>
              </a:rPr>
              <a:t>for one hour</a:t>
            </a:r>
            <a:r>
              <a:rPr lang="en-US" sz="3200" i="1" dirty="0">
                <a:solidFill>
                  <a:prstClr val="white"/>
                </a:solidFill>
              </a:rPr>
              <a:t>. 13 These have </a:t>
            </a:r>
            <a:r>
              <a:rPr lang="en-US" sz="3200" b="1" i="1" u="sng" dirty="0">
                <a:solidFill>
                  <a:prstClr val="white"/>
                </a:solidFill>
              </a:rPr>
              <a:t>one purpose</a:t>
            </a:r>
            <a:r>
              <a:rPr lang="en-US" sz="3200" i="1" dirty="0">
                <a:solidFill>
                  <a:prstClr val="white"/>
                </a:solidFill>
              </a:rPr>
              <a:t>, and they </a:t>
            </a:r>
            <a:r>
              <a:rPr lang="en-US" sz="3200" b="1" i="1" u="sng" dirty="0">
                <a:solidFill>
                  <a:prstClr val="white"/>
                </a:solidFill>
              </a:rPr>
              <a:t>give their power and authority to the beast</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36953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17:9-11 cont.</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3835922"/>
          </a:xfrm>
          <a:prstGeom prst="rect">
            <a:avLst/>
          </a:prstGeom>
        </p:spPr>
        <p:txBody>
          <a:bodyPr wrap="square">
            <a:spAutoFit/>
          </a:bodyPr>
          <a:lstStyle/>
          <a:p>
            <a:pPr lvl="0">
              <a:lnSpc>
                <a:spcPct val="90000"/>
              </a:lnSpc>
              <a:spcBef>
                <a:spcPts val="1000"/>
              </a:spcBef>
              <a:defRPr/>
            </a:pPr>
            <a:r>
              <a:rPr lang="en-US" sz="3200" b="1" i="1" u="sng" dirty="0">
                <a:solidFill>
                  <a:prstClr val="white"/>
                </a:solidFill>
              </a:rPr>
              <a:t>seven heads</a:t>
            </a:r>
            <a:r>
              <a:rPr lang="en-US" sz="3200" i="1" dirty="0">
                <a:solidFill>
                  <a:prstClr val="white"/>
                </a:solidFill>
              </a:rPr>
              <a:t> = </a:t>
            </a:r>
            <a:r>
              <a:rPr lang="en-US" sz="3200" b="1" i="1" u="sng" dirty="0">
                <a:solidFill>
                  <a:prstClr val="white"/>
                </a:solidFill>
              </a:rPr>
              <a:t>seven mountains</a:t>
            </a:r>
            <a:r>
              <a:rPr lang="en-US" sz="3200" i="1" dirty="0">
                <a:solidFill>
                  <a:prstClr val="white"/>
                </a:solidFill>
              </a:rPr>
              <a:t> = </a:t>
            </a:r>
            <a:r>
              <a:rPr lang="en-US" sz="3200" b="1" i="1" u="sng" dirty="0">
                <a:solidFill>
                  <a:prstClr val="white"/>
                </a:solidFill>
              </a:rPr>
              <a:t>seven kings</a:t>
            </a:r>
            <a:r>
              <a:rPr lang="en-US" sz="3200" i="1" dirty="0">
                <a:solidFill>
                  <a:prstClr val="white"/>
                </a:solidFill>
              </a:rPr>
              <a:t> </a:t>
            </a:r>
          </a:p>
          <a:p>
            <a:pPr marL="457200" lvl="0" indent="-457200">
              <a:lnSpc>
                <a:spcPct val="90000"/>
              </a:lnSpc>
              <a:spcBef>
                <a:spcPts val="1000"/>
              </a:spcBef>
              <a:buFont typeface="Arial" panose="020B0604020202020204" pitchFamily="34" charset="0"/>
              <a:buChar char="•"/>
              <a:defRPr/>
            </a:pPr>
            <a:r>
              <a:rPr lang="en-US" sz="3200" b="1" i="1" u="sng" dirty="0">
                <a:solidFill>
                  <a:prstClr val="white"/>
                </a:solidFill>
              </a:rPr>
              <a:t>five have fallen </a:t>
            </a:r>
          </a:p>
          <a:p>
            <a:pPr marL="457200" lvl="0" indent="-457200">
              <a:lnSpc>
                <a:spcPct val="90000"/>
              </a:lnSpc>
              <a:spcBef>
                <a:spcPts val="1000"/>
              </a:spcBef>
              <a:buFont typeface="Arial" panose="020B0604020202020204" pitchFamily="34" charset="0"/>
              <a:buChar char="•"/>
              <a:defRPr/>
            </a:pPr>
            <a:r>
              <a:rPr lang="en-US" sz="3200" b="1" i="1" u="sng" dirty="0">
                <a:solidFill>
                  <a:prstClr val="white"/>
                </a:solidFill>
              </a:rPr>
              <a:t>one is</a:t>
            </a:r>
          </a:p>
          <a:p>
            <a:pPr marL="457200" lvl="0" indent="-457200">
              <a:lnSpc>
                <a:spcPct val="90000"/>
              </a:lnSpc>
              <a:spcBef>
                <a:spcPts val="1000"/>
              </a:spcBef>
              <a:buFont typeface="Arial" panose="020B0604020202020204" pitchFamily="34" charset="0"/>
              <a:buChar char="•"/>
              <a:defRPr/>
            </a:pPr>
            <a:r>
              <a:rPr lang="en-US" sz="3200" b="1" i="1" u="sng" dirty="0">
                <a:solidFill>
                  <a:prstClr val="white"/>
                </a:solidFill>
              </a:rPr>
              <a:t>the other has not yet</a:t>
            </a:r>
            <a:r>
              <a:rPr lang="en-US" sz="3200" b="1" i="1" dirty="0">
                <a:solidFill>
                  <a:prstClr val="white"/>
                </a:solidFill>
              </a:rPr>
              <a:t> come </a:t>
            </a:r>
          </a:p>
          <a:p>
            <a:pPr marL="914400" lvl="1" indent="-457200">
              <a:lnSpc>
                <a:spcPct val="90000"/>
              </a:lnSpc>
              <a:spcBef>
                <a:spcPts val="1000"/>
              </a:spcBef>
              <a:buFont typeface="Arial" panose="020B0604020202020204" pitchFamily="34" charset="0"/>
              <a:buChar char="•"/>
              <a:defRPr/>
            </a:pPr>
            <a:r>
              <a:rPr lang="en-US" sz="3200" i="1" dirty="0">
                <a:solidFill>
                  <a:prstClr val="white"/>
                </a:solidFill>
              </a:rPr>
              <a:t>when he comes, he must </a:t>
            </a:r>
            <a:r>
              <a:rPr lang="en-US" sz="3200" b="1" i="1" u="sng" dirty="0">
                <a:solidFill>
                  <a:prstClr val="white"/>
                </a:solidFill>
              </a:rPr>
              <a:t>remain a little while</a:t>
            </a:r>
            <a:r>
              <a:rPr lang="en-US" sz="3200" i="1" dirty="0">
                <a:solidFill>
                  <a:prstClr val="white"/>
                </a:solidFill>
              </a:rPr>
              <a:t>. </a:t>
            </a:r>
          </a:p>
          <a:p>
            <a:pPr lvl="0">
              <a:lnSpc>
                <a:spcPct val="90000"/>
              </a:lnSpc>
              <a:spcBef>
                <a:spcPts val="1000"/>
              </a:spcBef>
              <a:defRPr/>
            </a:pPr>
            <a:r>
              <a:rPr lang="en-US" sz="3200" i="1" dirty="0">
                <a:solidFill>
                  <a:prstClr val="white"/>
                </a:solidFill>
              </a:rPr>
              <a:t>11 The beast... is himself also </a:t>
            </a:r>
            <a:r>
              <a:rPr lang="en-US" sz="3200" b="1" i="1" u="sng" dirty="0">
                <a:solidFill>
                  <a:prstClr val="white"/>
                </a:solidFill>
              </a:rPr>
              <a:t>an eighth</a:t>
            </a:r>
            <a:r>
              <a:rPr lang="en-US" sz="3200" i="1" dirty="0">
                <a:solidFill>
                  <a:prstClr val="white"/>
                </a:solidFill>
              </a:rPr>
              <a:t> and is </a:t>
            </a:r>
            <a:r>
              <a:rPr lang="en-US" sz="3200" b="1" i="1" u="sng" dirty="0">
                <a:solidFill>
                  <a:prstClr val="white"/>
                </a:solidFill>
              </a:rPr>
              <a:t>one of the seven</a:t>
            </a:r>
            <a:r>
              <a:rPr lang="en-US" sz="3200" i="1" dirty="0">
                <a:solidFill>
                  <a:prstClr val="white"/>
                </a:solidFill>
              </a:rPr>
              <a:t>, and he goes to </a:t>
            </a:r>
            <a:r>
              <a:rPr lang="en-US" sz="3200" b="1" i="1" u="sng" dirty="0">
                <a:solidFill>
                  <a:prstClr val="white"/>
                </a:solidFill>
              </a:rPr>
              <a:t>destruction</a:t>
            </a:r>
            <a:r>
              <a:rPr lang="en-US" sz="3200" i="1" dirty="0">
                <a:solidFill>
                  <a:prstClr val="white"/>
                </a:solidFill>
              </a:rPr>
              <a:t>. </a:t>
            </a:r>
          </a:p>
        </p:txBody>
      </p:sp>
    </p:spTree>
    <p:extLst>
      <p:ext uri="{BB962C8B-B14F-4D97-AF65-F5344CB8AC3E}">
        <p14:creationId xmlns:p14="http://schemas.microsoft.com/office/powerpoint/2010/main" val="276420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17:12-13 cont.</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2693045"/>
          </a:xfrm>
          <a:prstGeom prst="rect">
            <a:avLst/>
          </a:prstGeom>
        </p:spPr>
        <p:txBody>
          <a:bodyPr wrap="square">
            <a:spAutoFit/>
          </a:bodyPr>
          <a:lstStyle/>
          <a:p>
            <a:pPr lvl="0">
              <a:lnSpc>
                <a:spcPct val="90000"/>
              </a:lnSpc>
              <a:spcBef>
                <a:spcPts val="1000"/>
              </a:spcBef>
              <a:defRPr/>
            </a:pPr>
            <a:r>
              <a:rPr lang="en-US" sz="3200" b="1" i="1" u="sng" dirty="0">
                <a:solidFill>
                  <a:prstClr val="white"/>
                </a:solidFill>
              </a:rPr>
              <a:t>ten horns</a:t>
            </a:r>
            <a:r>
              <a:rPr lang="en-US" sz="3200" i="1" dirty="0">
                <a:solidFill>
                  <a:prstClr val="white"/>
                </a:solidFill>
              </a:rPr>
              <a:t> = </a:t>
            </a:r>
            <a:r>
              <a:rPr lang="en-US" sz="3200" b="1" i="1" u="sng" dirty="0">
                <a:solidFill>
                  <a:prstClr val="white"/>
                </a:solidFill>
              </a:rPr>
              <a:t>ten kings</a:t>
            </a:r>
            <a:r>
              <a:rPr lang="en-US" sz="3200" i="1" dirty="0">
                <a:solidFill>
                  <a:prstClr val="white"/>
                </a:solidFill>
              </a:rPr>
              <a:t> </a:t>
            </a:r>
          </a:p>
          <a:p>
            <a:pPr marL="457200" lvl="0" indent="-457200">
              <a:lnSpc>
                <a:spcPct val="90000"/>
              </a:lnSpc>
              <a:spcBef>
                <a:spcPts val="1000"/>
              </a:spcBef>
              <a:buFont typeface="Arial" panose="020B0604020202020204" pitchFamily="34" charset="0"/>
              <a:buChar char="•"/>
              <a:defRPr/>
            </a:pPr>
            <a:r>
              <a:rPr lang="en-US" sz="3200" b="1" i="1" u="sng" dirty="0">
                <a:solidFill>
                  <a:prstClr val="white"/>
                </a:solidFill>
              </a:rPr>
              <a:t>not yet</a:t>
            </a:r>
            <a:r>
              <a:rPr lang="en-US" sz="3200" i="1" dirty="0">
                <a:solidFill>
                  <a:prstClr val="white"/>
                </a:solidFill>
              </a:rPr>
              <a:t> received a kingdom</a:t>
            </a:r>
          </a:p>
          <a:p>
            <a:pPr marL="457200" lvl="0" indent="-457200">
              <a:lnSpc>
                <a:spcPct val="90000"/>
              </a:lnSpc>
              <a:spcBef>
                <a:spcPts val="1000"/>
              </a:spcBef>
              <a:buFont typeface="Arial" panose="020B0604020202020204" pitchFamily="34" charset="0"/>
              <a:buChar char="•"/>
              <a:defRPr/>
            </a:pPr>
            <a:r>
              <a:rPr lang="en-US" sz="3200" i="1" dirty="0">
                <a:solidFill>
                  <a:prstClr val="white"/>
                </a:solidFill>
              </a:rPr>
              <a:t>receive authority as kings with the beast </a:t>
            </a:r>
            <a:r>
              <a:rPr lang="en-US" sz="3200" b="1" i="1" u="sng" dirty="0">
                <a:solidFill>
                  <a:prstClr val="white"/>
                </a:solidFill>
              </a:rPr>
              <a:t>for one hour</a:t>
            </a:r>
          </a:p>
          <a:p>
            <a:pPr marL="457200" lvl="0" indent="-457200">
              <a:lnSpc>
                <a:spcPct val="90000"/>
              </a:lnSpc>
              <a:spcBef>
                <a:spcPts val="1000"/>
              </a:spcBef>
              <a:buFont typeface="Arial" panose="020B0604020202020204" pitchFamily="34" charset="0"/>
              <a:buChar char="•"/>
              <a:defRPr/>
            </a:pPr>
            <a:r>
              <a:rPr lang="en-US" sz="3200" b="1" i="1" u="sng" dirty="0">
                <a:solidFill>
                  <a:prstClr val="white"/>
                </a:solidFill>
              </a:rPr>
              <a:t>one purpose</a:t>
            </a:r>
            <a:r>
              <a:rPr lang="en-US" sz="3200" i="1" dirty="0">
                <a:solidFill>
                  <a:prstClr val="white"/>
                </a:solidFill>
              </a:rPr>
              <a:t> ... </a:t>
            </a:r>
            <a:r>
              <a:rPr lang="en-US" sz="3200" b="1" i="1" u="sng" dirty="0">
                <a:solidFill>
                  <a:prstClr val="white"/>
                </a:solidFill>
              </a:rPr>
              <a:t>give their power and authority to the beast</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25587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1865126"/>
          </a:xfrm>
          <a:prstGeom prst="rect">
            <a:avLst/>
          </a:prstGeom>
        </p:spPr>
        <p:txBody>
          <a:bodyPr wrap="square">
            <a:spAutoFit/>
          </a:bodyPr>
          <a:lstStyle/>
          <a:p>
            <a:pPr lvl="0">
              <a:lnSpc>
                <a:spcPct val="90000"/>
              </a:lnSpc>
              <a:spcBef>
                <a:spcPts val="1000"/>
              </a:spcBef>
              <a:defRPr/>
            </a:pPr>
            <a:r>
              <a:rPr lang="en-US" sz="3200" i="1" dirty="0">
                <a:solidFill>
                  <a:prstClr val="white"/>
                </a:solidFill>
              </a:rPr>
              <a:t>14 These will </a:t>
            </a:r>
            <a:r>
              <a:rPr lang="en-US" sz="3200" b="1" i="1" u="sng" dirty="0">
                <a:solidFill>
                  <a:prstClr val="white"/>
                </a:solidFill>
              </a:rPr>
              <a:t>wage war against the Lamb</a:t>
            </a:r>
            <a:r>
              <a:rPr lang="en-US" sz="3200" i="1" dirty="0">
                <a:solidFill>
                  <a:prstClr val="white"/>
                </a:solidFill>
              </a:rPr>
              <a:t>, and </a:t>
            </a:r>
            <a:r>
              <a:rPr lang="en-US" sz="3200" b="1" i="1" u="sng" dirty="0">
                <a:solidFill>
                  <a:prstClr val="white"/>
                </a:solidFill>
              </a:rPr>
              <a:t>the Lamb will overcome them</a:t>
            </a:r>
            <a:r>
              <a:rPr lang="en-US" sz="3200" i="1" dirty="0">
                <a:solidFill>
                  <a:prstClr val="white"/>
                </a:solidFill>
              </a:rPr>
              <a:t> because He is </a:t>
            </a:r>
            <a:r>
              <a:rPr lang="en-US" sz="3200" b="1" i="1" u="sng" dirty="0">
                <a:solidFill>
                  <a:prstClr val="white"/>
                </a:solidFill>
              </a:rPr>
              <a:t>Lord of lords and King of kings</a:t>
            </a:r>
            <a:r>
              <a:rPr lang="en-US" sz="3200" i="1" dirty="0">
                <a:solidFill>
                  <a:prstClr val="white"/>
                </a:solidFill>
              </a:rPr>
              <a:t>; and those who are </a:t>
            </a:r>
            <a:r>
              <a:rPr lang="en-US" sz="3200" b="1" i="1" u="sng" dirty="0">
                <a:solidFill>
                  <a:prstClr val="white"/>
                </a:solidFill>
              </a:rPr>
              <a:t>with Him</a:t>
            </a:r>
            <a:r>
              <a:rPr lang="en-US" sz="3200" i="1" dirty="0">
                <a:solidFill>
                  <a:prstClr val="white"/>
                </a:solidFill>
              </a:rPr>
              <a:t> are the </a:t>
            </a:r>
            <a:r>
              <a:rPr lang="en-US" sz="3200" b="1" i="1" u="sng" dirty="0">
                <a:solidFill>
                  <a:prstClr val="white"/>
                </a:solidFill>
              </a:rPr>
              <a:t>called</a:t>
            </a:r>
            <a:r>
              <a:rPr lang="en-US" sz="3200" i="1" dirty="0">
                <a:solidFill>
                  <a:prstClr val="white"/>
                </a:solidFill>
              </a:rPr>
              <a:t> and </a:t>
            </a:r>
            <a:r>
              <a:rPr lang="en-US" sz="3200" b="1" i="1" u="sng" dirty="0">
                <a:solidFill>
                  <a:prstClr val="white"/>
                </a:solidFill>
              </a:rPr>
              <a:t>chosen</a:t>
            </a:r>
            <a:r>
              <a:rPr lang="en-US" sz="3200" i="1" dirty="0">
                <a:solidFill>
                  <a:prstClr val="white"/>
                </a:solidFill>
              </a:rPr>
              <a:t> and </a:t>
            </a:r>
            <a:r>
              <a:rPr lang="en-US" sz="3200" b="1" i="1" u="sng" dirty="0">
                <a:solidFill>
                  <a:prstClr val="white"/>
                </a:solidFill>
              </a:rPr>
              <a:t>faithful</a:t>
            </a:r>
            <a:r>
              <a:rPr lang="en-US" sz="3200" i="1" dirty="0">
                <a:solidFill>
                  <a:prstClr val="white"/>
                </a:solidFill>
              </a:rPr>
              <a:t>.”</a:t>
            </a:r>
          </a:p>
        </p:txBody>
      </p:sp>
    </p:spTree>
    <p:extLst>
      <p:ext uri="{BB962C8B-B14F-4D97-AF65-F5344CB8AC3E}">
        <p14:creationId xmlns:p14="http://schemas.microsoft.com/office/powerpoint/2010/main" val="21373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524315"/>
          </a:xfrm>
          <a:prstGeom prst="rect">
            <a:avLst/>
          </a:prstGeom>
        </p:spPr>
        <p:txBody>
          <a:bodyPr wrap="square">
            <a:spAutoFit/>
          </a:bodyPr>
          <a:lstStyle/>
          <a:p>
            <a:pPr lvl="0">
              <a:lnSpc>
                <a:spcPct val="90000"/>
              </a:lnSpc>
              <a:spcBef>
                <a:spcPts val="1000"/>
              </a:spcBef>
              <a:defRPr/>
            </a:pPr>
            <a:r>
              <a:rPr lang="en-US" sz="3200" i="1" dirty="0">
                <a:solidFill>
                  <a:prstClr val="white"/>
                </a:solidFill>
              </a:rPr>
              <a:t>15 And he *said to me, “The </a:t>
            </a:r>
            <a:r>
              <a:rPr lang="en-US" sz="3200" b="1" i="1" u="sng" dirty="0">
                <a:solidFill>
                  <a:prstClr val="white"/>
                </a:solidFill>
              </a:rPr>
              <a:t>waters</a:t>
            </a:r>
            <a:r>
              <a:rPr lang="en-US" sz="3200" i="1" dirty="0">
                <a:solidFill>
                  <a:prstClr val="white"/>
                </a:solidFill>
              </a:rPr>
              <a:t> which you saw where the prostitute sits are </a:t>
            </a:r>
            <a:r>
              <a:rPr lang="en-US" sz="3200" b="1" i="1" u="sng" dirty="0">
                <a:solidFill>
                  <a:prstClr val="white"/>
                </a:solidFill>
              </a:rPr>
              <a:t>peoples and multitudes</a:t>
            </a:r>
            <a:r>
              <a:rPr lang="en-US" sz="3200" i="1" dirty="0">
                <a:solidFill>
                  <a:prstClr val="white"/>
                </a:solidFill>
              </a:rPr>
              <a:t>, and nations and languages. 16 And the </a:t>
            </a:r>
            <a:r>
              <a:rPr lang="en-US" sz="3200" b="1" i="1" u="sng" dirty="0">
                <a:solidFill>
                  <a:prstClr val="white"/>
                </a:solidFill>
              </a:rPr>
              <a:t>ten horns</a:t>
            </a:r>
            <a:r>
              <a:rPr lang="en-US" sz="3200" i="1" dirty="0">
                <a:solidFill>
                  <a:prstClr val="white"/>
                </a:solidFill>
              </a:rPr>
              <a:t> which you saw, and the beast, these will </a:t>
            </a:r>
            <a:r>
              <a:rPr lang="en-US" sz="3200" b="1" i="1" u="sng" dirty="0">
                <a:solidFill>
                  <a:prstClr val="white"/>
                </a:solidFill>
              </a:rPr>
              <a:t>hate the prostitute</a:t>
            </a:r>
            <a:r>
              <a:rPr lang="en-US" sz="3200" i="1" dirty="0">
                <a:solidFill>
                  <a:prstClr val="white"/>
                </a:solidFill>
              </a:rPr>
              <a:t> and will make her desolate and naked, and will eat her flesh and will burn her up with fire. 17 </a:t>
            </a:r>
            <a:r>
              <a:rPr lang="en-US" sz="3200" b="1" i="1" u="sng" dirty="0">
                <a:solidFill>
                  <a:prstClr val="white"/>
                </a:solidFill>
              </a:rPr>
              <a:t>For God has put it in their hearts to execute His purpose by having a common purpose</a:t>
            </a:r>
            <a:r>
              <a:rPr lang="en-US" sz="3200" i="1" dirty="0">
                <a:solidFill>
                  <a:prstClr val="white"/>
                </a:solidFill>
              </a:rPr>
              <a:t>, </a:t>
            </a:r>
            <a:r>
              <a:rPr lang="en-US" sz="3200" b="1" i="1" u="sng" dirty="0">
                <a:solidFill>
                  <a:prstClr val="white"/>
                </a:solidFill>
              </a:rPr>
              <a:t>and by giving their kingdom to the beast, until the words of God will be fulfilled</a:t>
            </a:r>
            <a:r>
              <a:rPr lang="en-US" sz="3200" i="1" dirty="0">
                <a:solidFill>
                  <a:prstClr val="white"/>
                </a:solidFill>
              </a:rPr>
              <a:t>. 18 The </a:t>
            </a:r>
            <a:r>
              <a:rPr lang="en-US" sz="3200" b="1" i="1" u="sng" dirty="0">
                <a:solidFill>
                  <a:prstClr val="white"/>
                </a:solidFill>
              </a:rPr>
              <a:t>woman</a:t>
            </a:r>
            <a:r>
              <a:rPr lang="en-US" sz="3200" i="1" dirty="0">
                <a:solidFill>
                  <a:prstClr val="white"/>
                </a:solidFill>
              </a:rPr>
              <a:t> whom you saw is the </a:t>
            </a:r>
            <a:r>
              <a:rPr lang="en-US" sz="3200" b="1" i="1" u="sng" dirty="0">
                <a:solidFill>
                  <a:prstClr val="white"/>
                </a:solidFill>
              </a:rPr>
              <a:t>great city</a:t>
            </a:r>
            <a:r>
              <a:rPr lang="en-US" sz="3200" i="1" dirty="0">
                <a:solidFill>
                  <a:prstClr val="white"/>
                </a:solidFill>
              </a:rPr>
              <a:t>, which </a:t>
            </a:r>
            <a:r>
              <a:rPr lang="en-US" sz="3200" b="1" i="1" u="sng" dirty="0">
                <a:solidFill>
                  <a:prstClr val="white"/>
                </a:solidFill>
              </a:rPr>
              <a:t>reigns over the kings</a:t>
            </a:r>
            <a:r>
              <a:rPr lang="en-US" sz="3200" b="1" i="1" dirty="0">
                <a:solidFill>
                  <a:prstClr val="white"/>
                </a:solidFill>
              </a:rPr>
              <a:t> </a:t>
            </a:r>
            <a:r>
              <a:rPr lang="en-US" sz="3200" i="1" dirty="0">
                <a:solidFill>
                  <a:prstClr val="white"/>
                </a:solidFill>
              </a:rPr>
              <a:t>of the earth.”</a:t>
            </a:r>
            <a:endParaRPr lang="en-US" sz="3200" b="1" i="1" dirty="0">
              <a:solidFill>
                <a:prstClr val="white"/>
              </a:solidFill>
            </a:endParaRPr>
          </a:p>
        </p:txBody>
      </p:sp>
    </p:spTree>
    <p:extLst>
      <p:ext uri="{BB962C8B-B14F-4D97-AF65-F5344CB8AC3E}">
        <p14:creationId xmlns:p14="http://schemas.microsoft.com/office/powerpoint/2010/main" val="33992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title"/>
          </p:nvPr>
        </p:nvSpPr>
        <p:spPr/>
        <p:txBody>
          <a:bodyPr/>
          <a:lstStyle/>
          <a:p>
            <a:r>
              <a:rPr lang="en-US" dirty="0"/>
              <a:t>END HERE November 11, 2020</a:t>
            </a:r>
          </a:p>
        </p:txBody>
      </p:sp>
    </p:spTree>
    <p:extLst>
      <p:ext uri="{BB962C8B-B14F-4D97-AF65-F5344CB8AC3E}">
        <p14:creationId xmlns:p14="http://schemas.microsoft.com/office/powerpoint/2010/main" val="221177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3296" y="185511"/>
            <a:ext cx="4865233" cy="64869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231308" y="4913472"/>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6423329" y="16910"/>
            <a:ext cx="5078805"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Noah’s first wedding</a:t>
            </a:r>
          </a:p>
        </p:txBody>
      </p:sp>
      <p:pic>
        <p:nvPicPr>
          <p:cNvPr id="4" name="Picture 3">
            <a:extLst>
              <a:ext uri="{FF2B5EF4-FFF2-40B4-BE49-F238E27FC236}">
                <a16:creationId xmlns:a16="http://schemas.microsoft.com/office/drawing/2014/main" id="{2A7B74AD-EEF3-4D63-AEC0-26AFF03048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38786" y="745845"/>
            <a:ext cx="5926643" cy="59266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buNone/>
            </a:pPr>
            <a:r>
              <a:rPr lang="en-US" sz="4400" b="1" u="sng" dirty="0">
                <a:effectLst>
                  <a:outerShdw blurRad="38100" dist="38100" dir="2700000" algn="tl">
                    <a:srgbClr val="000000">
                      <a:alpha val="43137"/>
                    </a:srgbClr>
                  </a:outerShdw>
                </a:effectLst>
              </a:rPr>
              <a:t>Sunday</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 (Kids class and nursery as well)</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November 11, 2020</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680322" y="4394039"/>
            <a:ext cx="8144134" cy="1892461"/>
          </a:xfrm>
        </p:spPr>
        <p:txBody>
          <a:bodyPr>
            <a:noAutofit/>
          </a:bodyPr>
          <a:lstStyle/>
          <a:p>
            <a:r>
              <a:rPr lang="en-US" sz="4400" dirty="0"/>
              <a:t>Week 25 – Revelation 17</a:t>
            </a:r>
          </a:p>
          <a:p>
            <a:r>
              <a:rPr lang="en-US" sz="4400" dirty="0"/>
              <a:t>The Doom of Babylon</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Tree>
    <p:extLst>
      <p:ext uri="{BB962C8B-B14F-4D97-AF65-F5344CB8AC3E}">
        <p14:creationId xmlns:p14="http://schemas.microsoft.com/office/powerpoint/2010/main" val="98582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17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2274838"/>
            <a:ext cx="11334205"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1 Then one of the </a:t>
            </a:r>
            <a:r>
              <a:rPr lang="en-US" sz="3200" b="1" i="1" dirty="0">
                <a:solidFill>
                  <a:prstClr val="white"/>
                </a:solidFill>
              </a:rPr>
              <a:t>seven angels </a:t>
            </a:r>
            <a:r>
              <a:rPr lang="en-US" sz="3200" i="1" dirty="0">
                <a:solidFill>
                  <a:prstClr val="white"/>
                </a:solidFill>
              </a:rPr>
              <a:t>who had the </a:t>
            </a:r>
            <a:r>
              <a:rPr lang="en-US" sz="3200" b="1" i="1" dirty="0">
                <a:solidFill>
                  <a:prstClr val="white"/>
                </a:solidFill>
              </a:rPr>
              <a:t>seven bowls </a:t>
            </a:r>
            <a:r>
              <a:rPr lang="en-US" sz="3200" i="1" dirty="0">
                <a:solidFill>
                  <a:prstClr val="white"/>
                </a:solidFill>
              </a:rPr>
              <a:t>came and spoke with me, saying, “Come here, I will show you </a:t>
            </a:r>
            <a:r>
              <a:rPr lang="en-US" sz="3200" b="1" i="1" u="sng" dirty="0">
                <a:solidFill>
                  <a:prstClr val="white"/>
                </a:solidFill>
              </a:rPr>
              <a:t>the judgment of the great harlot</a:t>
            </a:r>
            <a:r>
              <a:rPr lang="en-US" sz="3200" i="1" dirty="0">
                <a:solidFill>
                  <a:prstClr val="white"/>
                </a:solidFill>
              </a:rPr>
              <a:t> who </a:t>
            </a:r>
            <a:r>
              <a:rPr lang="en-US" sz="3200" b="1" i="1" dirty="0">
                <a:solidFill>
                  <a:prstClr val="white"/>
                </a:solidFill>
              </a:rPr>
              <a:t>sits on many waters</a:t>
            </a:r>
            <a:r>
              <a:rPr lang="en-US" sz="3200" i="1" dirty="0">
                <a:solidFill>
                  <a:prstClr val="white"/>
                </a:solidFill>
              </a:rPr>
              <a:t>, 2 with whom the kings of the earth committed </a:t>
            </a:r>
            <a:r>
              <a:rPr lang="en-US" sz="3200" b="1" i="1" u="sng" dirty="0">
                <a:solidFill>
                  <a:prstClr val="white"/>
                </a:solidFill>
              </a:rPr>
              <a:t>acts of immorality</a:t>
            </a:r>
            <a:r>
              <a:rPr lang="en-US" sz="3200" i="1" dirty="0">
                <a:solidFill>
                  <a:prstClr val="white"/>
                </a:solidFill>
              </a:rPr>
              <a:t>, and those who dwell on the earth were made drunk with the wine of her immorality.”</a:t>
            </a:r>
            <a:endParaRPr lang="en-US" sz="3200" b="1" i="1" dirty="0">
              <a:solidFill>
                <a:prstClr val="white"/>
              </a:solidFill>
            </a:endParaRPr>
          </a:p>
        </p:txBody>
      </p:sp>
    </p:spTree>
    <p:extLst>
      <p:ext uri="{BB962C8B-B14F-4D97-AF65-F5344CB8AC3E}">
        <p14:creationId xmlns:p14="http://schemas.microsoft.com/office/powerpoint/2010/main" val="5233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23752</TotalTime>
  <Words>2718</Words>
  <Application>Microsoft Office PowerPoint</Application>
  <PresentationFormat>Widescreen</PresentationFormat>
  <Paragraphs>164</Paragraphs>
  <Slides>20</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November 11, 2020</vt:lpstr>
      <vt:lpstr>Revelation 17  The Doom of Babylon</vt:lpstr>
      <vt:lpstr>Revelation 17  The Doom of Babylon</vt:lpstr>
      <vt:lpstr>Revelation 17  The Doom of Babylon</vt:lpstr>
      <vt:lpstr>PowerPoint Presentation</vt:lpstr>
      <vt:lpstr>Revelation 17  The Doom of Babylon</vt:lpstr>
      <vt:lpstr>Revelation 17  The Doom of Babylon</vt:lpstr>
      <vt:lpstr>Revelation 17  The Doom of Babylon</vt:lpstr>
      <vt:lpstr>Revelation 17:9-11 cont.</vt:lpstr>
      <vt:lpstr>Revelation 17:12-13 cont.</vt:lpstr>
      <vt:lpstr>Revelation 17  The Doom of Babylon</vt:lpstr>
      <vt:lpstr>Revelation 17  The Doom of Babylon</vt:lpstr>
      <vt:lpstr>END HERE November 11,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528</cp:revision>
  <cp:lastPrinted>2020-11-04T22:45:54Z</cp:lastPrinted>
  <dcterms:created xsi:type="dcterms:W3CDTF">2020-05-12T01:25:54Z</dcterms:created>
  <dcterms:modified xsi:type="dcterms:W3CDTF">2020-11-12T02:50:19Z</dcterms:modified>
</cp:coreProperties>
</file>